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6" r:id="rId2"/>
    <p:sldId id="307" r:id="rId3"/>
    <p:sldId id="341" r:id="rId4"/>
    <p:sldId id="296" r:id="rId5"/>
    <p:sldId id="346" r:id="rId6"/>
    <p:sldId id="347" r:id="rId7"/>
    <p:sldId id="342" r:id="rId8"/>
    <p:sldId id="348" r:id="rId9"/>
    <p:sldId id="331" r:id="rId10"/>
    <p:sldId id="262" r:id="rId11"/>
    <p:sldId id="359" r:id="rId12"/>
    <p:sldId id="329" r:id="rId13"/>
    <p:sldId id="330" r:id="rId14"/>
    <p:sldId id="268" r:id="rId15"/>
    <p:sldId id="328" r:id="rId16"/>
    <p:sldId id="351" r:id="rId17"/>
    <p:sldId id="333" r:id="rId18"/>
    <p:sldId id="275" r:id="rId19"/>
    <p:sldId id="334" r:id="rId20"/>
    <p:sldId id="276" r:id="rId21"/>
    <p:sldId id="285" r:id="rId22"/>
    <p:sldId id="356" r:id="rId23"/>
    <p:sldId id="349" r:id="rId24"/>
    <p:sldId id="313" r:id="rId25"/>
    <p:sldId id="308" r:id="rId26"/>
    <p:sldId id="338" r:id="rId27"/>
    <p:sldId id="350" r:id="rId28"/>
    <p:sldId id="345" r:id="rId29"/>
    <p:sldId id="261" r:id="rId30"/>
    <p:sldId id="31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" id="{5513721D-B3CA-4291-8345-FA62EFAE138E}">
          <p14:sldIdLst>
            <p14:sldId id="256"/>
            <p14:sldId id="307"/>
          </p14:sldIdLst>
        </p14:section>
        <p14:section name="La competición" id="{4260D9B1-CB78-4542-8F03-60B337B46003}">
          <p14:sldIdLst>
            <p14:sldId id="341"/>
            <p14:sldId id="296"/>
            <p14:sldId id="346"/>
            <p14:sldId id="347"/>
          </p14:sldIdLst>
        </p14:section>
        <p14:section name="Tecnologías" id="{1762E256-D031-4C49-8C8E-7433C6034F18}">
          <p14:sldIdLst>
            <p14:sldId id="342"/>
            <p14:sldId id="348"/>
            <p14:sldId id="331"/>
            <p14:sldId id="262"/>
            <p14:sldId id="359"/>
            <p14:sldId id="329"/>
            <p14:sldId id="330"/>
            <p14:sldId id="268"/>
            <p14:sldId id="328"/>
            <p14:sldId id="351"/>
            <p14:sldId id="333"/>
            <p14:sldId id="275"/>
            <p14:sldId id="334"/>
            <p14:sldId id="276"/>
            <p14:sldId id="285"/>
            <p14:sldId id="356"/>
            <p14:sldId id="349"/>
            <p14:sldId id="313"/>
            <p14:sldId id="308"/>
            <p14:sldId id="338"/>
            <p14:sldId id="350"/>
          </p14:sldIdLst>
        </p14:section>
        <p14:section name="Referencias" id="{3E81FCD0-DA33-41CE-82BC-558AD747F532}">
          <p14:sldIdLst>
            <p14:sldId id="345"/>
            <p14:sldId id="261"/>
          </p14:sldIdLst>
        </p14:section>
        <p14:section name="Cierre" id="{9746CA79-83F6-4F40-8E3D-C1D21D50C9D5}">
          <p14:sldIdLst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6" autoAdjust="0"/>
    <p:restoredTop sz="94660"/>
  </p:normalViewPr>
  <p:slideViewPr>
    <p:cSldViewPr snapToGrid="0">
      <p:cViewPr varScale="1">
        <p:scale>
          <a:sx n="72" d="100"/>
          <a:sy n="72" d="100"/>
        </p:scale>
        <p:origin x="5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saj\Dropbox\Pendiente\Bifurcaciones\Bifurcacion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Calibración típica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Sensores!$C$3</c:f>
              <c:strCache>
                <c:ptCount val="1"/>
                <c:pt idx="0">
                  <c:v>Mínimo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Sensores!$C$4:$C$14</c:f>
              <c:numCache>
                <c:formatCode>General</c:formatCode>
                <c:ptCount val="11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1F-47AD-B5F7-4B80874D4ABC}"/>
            </c:ext>
          </c:extLst>
        </c:ser>
        <c:ser>
          <c:idx val="2"/>
          <c:order val="1"/>
          <c:tx>
            <c:strRef>
              <c:f>Sensores!$D$3</c:f>
              <c:strCache>
                <c:ptCount val="1"/>
                <c:pt idx="0">
                  <c:v>Umbral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Sensores!$D$4:$D$14</c:f>
              <c:numCache>
                <c:formatCode>General</c:formatCode>
                <c:ptCount val="11"/>
                <c:pt idx="0">
                  <c:v>500</c:v>
                </c:pt>
                <c:pt idx="1">
                  <c:v>500</c:v>
                </c:pt>
                <c:pt idx="2">
                  <c:v>500</c:v>
                </c:pt>
                <c:pt idx="3">
                  <c:v>500</c:v>
                </c:pt>
                <c:pt idx="4">
                  <c:v>500</c:v>
                </c:pt>
                <c:pt idx="5">
                  <c:v>500</c:v>
                </c:pt>
                <c:pt idx="6">
                  <c:v>500</c:v>
                </c:pt>
                <c:pt idx="7">
                  <c:v>500</c:v>
                </c:pt>
                <c:pt idx="8">
                  <c:v>500</c:v>
                </c:pt>
                <c:pt idx="9">
                  <c:v>500</c:v>
                </c:pt>
                <c:pt idx="10">
                  <c:v>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1F-47AD-B5F7-4B80874D4ABC}"/>
            </c:ext>
          </c:extLst>
        </c:ser>
        <c:ser>
          <c:idx val="3"/>
          <c:order val="2"/>
          <c:tx>
            <c:strRef>
              <c:f>Sensores!$E$3</c:f>
              <c:strCache>
                <c:ptCount val="1"/>
                <c:pt idx="0">
                  <c:v>Máximo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Sensores!$E$4:$E$14</c:f>
              <c:numCache>
                <c:formatCode>General</c:formatCode>
                <c:ptCount val="11"/>
                <c:pt idx="0">
                  <c:v>900</c:v>
                </c:pt>
                <c:pt idx="1">
                  <c:v>900</c:v>
                </c:pt>
                <c:pt idx="2">
                  <c:v>900</c:v>
                </c:pt>
                <c:pt idx="3">
                  <c:v>900</c:v>
                </c:pt>
                <c:pt idx="4">
                  <c:v>900</c:v>
                </c:pt>
                <c:pt idx="5">
                  <c:v>900</c:v>
                </c:pt>
                <c:pt idx="6">
                  <c:v>900</c:v>
                </c:pt>
                <c:pt idx="7">
                  <c:v>900</c:v>
                </c:pt>
                <c:pt idx="8">
                  <c:v>900</c:v>
                </c:pt>
                <c:pt idx="9">
                  <c:v>900</c:v>
                </c:pt>
                <c:pt idx="10">
                  <c:v>900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1F-47AD-B5F7-4B80874D4ABC}"/>
            </c:ext>
          </c:extLst>
        </c:ser>
        <c:ser>
          <c:idx val="0"/>
          <c:order val="3"/>
          <c:tx>
            <c:strRef>
              <c:f>Sensores!$B$3</c:f>
              <c:strCache>
                <c:ptCount val="1"/>
                <c:pt idx="0">
                  <c:v>Sensor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Sensores!$B$4:$B$14</c:f>
              <c:numCache>
                <c:formatCode>General</c:formatCode>
                <c:ptCount val="11"/>
                <c:pt idx="0">
                  <c:v>100</c:v>
                </c:pt>
                <c:pt idx="1">
                  <c:v>100</c:v>
                </c:pt>
                <c:pt idx="2">
                  <c:v>200</c:v>
                </c:pt>
                <c:pt idx="3">
                  <c:v>500</c:v>
                </c:pt>
                <c:pt idx="4">
                  <c:v>900</c:v>
                </c:pt>
                <c:pt idx="5">
                  <c:v>900</c:v>
                </c:pt>
                <c:pt idx="6">
                  <c:v>600</c:v>
                </c:pt>
                <c:pt idx="7">
                  <c:v>300</c:v>
                </c:pt>
                <c:pt idx="8">
                  <c:v>200</c:v>
                </c:pt>
                <c:pt idx="9">
                  <c:v>100</c:v>
                </c:pt>
                <c:pt idx="10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61F-47AD-B5F7-4B80874D4A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5935688"/>
        <c:axId val="385936016"/>
      </c:lineChart>
      <c:catAx>
        <c:axId val="3859356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5936016"/>
        <c:crosses val="autoZero"/>
        <c:auto val="1"/>
        <c:lblAlgn val="ctr"/>
        <c:lblOffset val="100"/>
        <c:noMultiLvlLbl val="0"/>
      </c:catAx>
      <c:valAx>
        <c:axId val="385936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5935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50000"/>
      </a:schemeClr>
    </a:soli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25/11/2019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25/11/2019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25/11/2019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25/11/2019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25/11/2019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25/11/2019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25/11/2019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25/11/2019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25/11/2019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25/11/2019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25/11/2019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25/11/2019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25/11/2019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25/11/2019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25/11/2019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25/11/2019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25/11/2019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25/11/2019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25/11/2019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supernudo/my_talks/tree/master/20180512_granabot2018_guia_practica_motores_robo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umaprideteam/posts/626404034187033" TargetMode="External"/><Relationship Id="rId2" Type="http://schemas.openxmlformats.org/officeDocument/2006/relationships/hyperlink" Target="https://www.youtube.com/watch?v=VlHahwHngM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29LRdfCOr4&amp;feature=youtu.be" TargetMode="External"/><Relationship Id="rId2" Type="http://schemas.openxmlformats.org/officeDocument/2006/relationships/hyperlink" Target="https://www.youtube.com/watch?v=z2oo7uyRR7E&amp;feature=youtu.b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zMkAYJiVFE&amp;feature=youtu.b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time2time" TargetMode="External"/><Relationship Id="rId2" Type="http://schemas.openxmlformats.org/officeDocument/2006/relationships/hyperlink" Target="https://github.com/Resaj/basic-circuit-mak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hyperlink" Target="https://github.com/brico-labs/oshwdem-robots-overlay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aj/mis-presentaciones" TargetMode="External"/><Relationship Id="rId3" Type="http://schemas.openxmlformats.org/officeDocument/2006/relationships/hyperlink" Target="https://github.com/Resaj/cyclops-project" TargetMode="External"/><Relationship Id="rId7" Type="http://schemas.openxmlformats.org/officeDocument/2006/relationships/hyperlink" Target="https://github.com/supernudo/my_talks/tree/master/20180512_granabot2018_guia_practica_motores_robot" TargetMode="External"/><Relationship Id="rId2" Type="http://schemas.openxmlformats.org/officeDocument/2006/relationships/hyperlink" Target="https://open-robosports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DD1i526O3Ts&amp;t=13s" TargetMode="External"/><Relationship Id="rId5" Type="http://schemas.openxmlformats.org/officeDocument/2006/relationships/hyperlink" Target="https://github.com/Resaj/time2time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s://github.com/Resaj/basic-circuit-maker" TargetMode="External"/><Relationship Id="rId9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lejandraSaku" TargetMode="External"/><Relationship Id="rId3" Type="http://schemas.openxmlformats.org/officeDocument/2006/relationships/hyperlink" Target="https://www.facebook.com/pumaprideteam/" TargetMode="External"/><Relationship Id="rId7" Type="http://schemas.openxmlformats.org/officeDocument/2006/relationships/hyperlink" Target="https://twitter.com/JavierIH" TargetMode="External"/><Relationship Id="rId2" Type="http://schemas.openxmlformats.org/officeDocument/2006/relationships/hyperlink" Target="https://github.com/Resaj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upernudo" TargetMode="External"/><Relationship Id="rId5" Type="http://schemas.openxmlformats.org/officeDocument/2006/relationships/hyperlink" Target="https://twitter.com/RugidoDePuma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707204"/>
            <a:ext cx="8144134" cy="1586500"/>
          </a:xfrm>
        </p:spPr>
        <p:txBody>
          <a:bodyPr/>
          <a:lstStyle/>
          <a:p>
            <a:pPr algn="ctr"/>
            <a:r>
              <a:rPr lang="es-ES" sz="4000" dirty="0">
                <a:solidFill>
                  <a:srgbClr val="FFFF00"/>
                </a:solidFill>
                <a:latin typeface="Robotaur Academy Italic" pitchFamily="2" charset="0"/>
              </a:rPr>
              <a:t>Un repaso general a la competición de velocistas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0CCA84A-F0C0-4DE2-9E77-16F2F9DD12F5}"/>
              </a:ext>
            </a:extLst>
          </p:cNvPr>
          <p:cNvSpPr txBox="1">
            <a:spLocks/>
          </p:cNvSpPr>
          <p:nvPr/>
        </p:nvSpPr>
        <p:spPr>
          <a:xfrm>
            <a:off x="680321" y="2336872"/>
            <a:ext cx="10159957" cy="4236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Tracción diferencial: cada motor es independiente y mueve una rueda</a:t>
            </a:r>
          </a:p>
          <a:p>
            <a:r>
              <a:rPr lang="es-ES" dirty="0"/>
              <a:t>Tipos:</a:t>
            </a:r>
          </a:p>
          <a:p>
            <a:pPr lvl="1"/>
            <a:r>
              <a:rPr lang="es-ES" dirty="0"/>
              <a:t>Motores CC</a:t>
            </a:r>
          </a:p>
          <a:p>
            <a:pPr lvl="2"/>
            <a:r>
              <a:rPr lang="es-ES" dirty="0"/>
              <a:t>Fácil funcionamiento</a:t>
            </a:r>
          </a:p>
          <a:p>
            <a:pPr lvl="2"/>
            <a:r>
              <a:rPr lang="es-ES" dirty="0"/>
              <a:t>Problemas de escobillas</a:t>
            </a:r>
          </a:p>
          <a:p>
            <a:pPr lvl="2"/>
            <a:r>
              <a:rPr lang="es-ES" dirty="0"/>
              <a:t>Consumo razonable</a:t>
            </a:r>
          </a:p>
          <a:p>
            <a:pPr lvl="1"/>
            <a:r>
              <a:rPr lang="es-ES" dirty="0"/>
              <a:t>Motores </a:t>
            </a:r>
            <a:r>
              <a:rPr lang="es-ES" i="1" dirty="0" err="1"/>
              <a:t>brushless</a:t>
            </a:r>
            <a:endParaRPr lang="es-ES" i="1" dirty="0"/>
          </a:p>
          <a:p>
            <a:pPr lvl="2"/>
            <a:r>
              <a:rPr lang="es-ES" dirty="0"/>
              <a:t>Funcionamiento complejo</a:t>
            </a:r>
          </a:p>
          <a:p>
            <a:pPr lvl="2"/>
            <a:r>
              <a:rPr lang="es-ES" dirty="0"/>
              <a:t>Sin escobillas y con mayor eficiencia</a:t>
            </a:r>
          </a:p>
          <a:p>
            <a:pPr lvl="2"/>
            <a:r>
              <a:rPr lang="es-ES" dirty="0"/>
              <a:t>Consumo alto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Motores</a:t>
            </a: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/>
          </a:p>
        </p:txBody>
      </p:sp>
      <p:pic>
        <p:nvPicPr>
          <p:cNvPr id="4" name="Imagen 3" descr="Imagen que contiene tabla, negro, blanco, cepillo&#10;&#10;Descripción generada automáticamente">
            <a:extLst>
              <a:ext uri="{FF2B5EF4-FFF2-40B4-BE49-F238E27FC236}">
                <a16:creationId xmlns:a16="http://schemas.microsoft.com/office/drawing/2014/main" id="{C0707A3A-7E13-47AE-A3F6-C2F6C7E190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5" t="18698" b="22094"/>
          <a:stretch/>
        </p:blipFill>
        <p:spPr>
          <a:xfrm>
            <a:off x="6313714" y="2861293"/>
            <a:ext cx="4744278" cy="2630286"/>
          </a:xfrm>
          <a:prstGeom prst="rect">
            <a:avLst/>
          </a:prstGeom>
        </p:spPr>
      </p:pic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b="8499"/>
          <a:stretch/>
        </p:blipFill>
        <p:spPr>
          <a:xfrm>
            <a:off x="9077739" y="4855028"/>
            <a:ext cx="3114261" cy="2002972"/>
          </a:xfrm>
        </p:spPr>
      </p:pic>
    </p:spTree>
    <p:extLst>
      <p:ext uri="{BB962C8B-B14F-4D97-AF65-F5344CB8AC3E}">
        <p14:creationId xmlns:p14="http://schemas.microsoft.com/office/powerpoint/2010/main" val="540868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9CC33E6C-40A1-4571-994F-81D4458ED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51" y="4922497"/>
            <a:ext cx="3174449" cy="194276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181A0C8-9B07-4819-876A-AFFF869753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9"/>
          <a:stretch/>
        </p:blipFill>
        <p:spPr>
          <a:xfrm>
            <a:off x="6632527" y="4922497"/>
            <a:ext cx="2385024" cy="1942762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0CCA84A-F0C0-4DE2-9E77-16F2F9DD12F5}"/>
              </a:ext>
            </a:extLst>
          </p:cNvPr>
          <p:cNvSpPr txBox="1">
            <a:spLocks/>
          </p:cNvSpPr>
          <p:nvPr/>
        </p:nvSpPr>
        <p:spPr>
          <a:xfrm>
            <a:off x="680321" y="2336872"/>
            <a:ext cx="10159957" cy="4236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Para motores CC</a:t>
            </a:r>
          </a:p>
          <a:p>
            <a:pPr lvl="1"/>
            <a:r>
              <a:rPr lang="es-ES" dirty="0"/>
              <a:t>Control con PWM</a:t>
            </a:r>
          </a:p>
          <a:p>
            <a:pPr lvl="1"/>
            <a:r>
              <a:rPr lang="es-ES" dirty="0"/>
              <a:t>Aconsejable tecnología con MOSFET</a:t>
            </a:r>
          </a:p>
          <a:p>
            <a:pPr lvl="1"/>
            <a:r>
              <a:rPr lang="es-ES" dirty="0"/>
              <a:t>Ejemplo: TB6612FNG</a:t>
            </a:r>
          </a:p>
          <a:p>
            <a:r>
              <a:rPr lang="es-ES" dirty="0"/>
              <a:t>Para motores </a:t>
            </a:r>
            <a:r>
              <a:rPr lang="es-ES" i="1" dirty="0" err="1"/>
              <a:t>brushless</a:t>
            </a:r>
            <a:r>
              <a:rPr lang="es-ES" dirty="0"/>
              <a:t>: ESC</a:t>
            </a:r>
          </a:p>
          <a:p>
            <a:pPr lvl="1"/>
            <a:r>
              <a:rPr lang="es-ES" dirty="0"/>
              <a:t>Control con protocolos DSHOT y similares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Drivers de motores</a:t>
            </a: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11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2EE0190-AA76-4E56-990A-23E330E76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527" y="2164477"/>
            <a:ext cx="5559473" cy="2758020"/>
          </a:xfrm>
          <a:prstGeom prst="rect">
            <a:avLst/>
          </a:prstGeom>
        </p:spPr>
      </p:pic>
      <p:pic>
        <p:nvPicPr>
          <p:cNvPr id="15" name="Imagen 14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9EA03C5A-F6E1-42B9-B131-9E8B2B199C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" t="7404" r="1955" b="7002"/>
          <a:stretch/>
        </p:blipFill>
        <p:spPr>
          <a:xfrm>
            <a:off x="3590840" y="4744743"/>
            <a:ext cx="2385024" cy="212051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9B706E5-6F4D-4318-812D-82CB823860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6" t="25959" r="1401" b="26049"/>
          <a:stretch/>
        </p:blipFill>
        <p:spPr>
          <a:xfrm>
            <a:off x="18930" y="4744743"/>
            <a:ext cx="3614057" cy="212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1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Sensores de línea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4"/>
            <a:ext cx="9613861" cy="509076"/>
          </a:xfrm>
        </p:spPr>
        <p:txBody>
          <a:bodyPr numCol="3">
            <a:normAutofit/>
          </a:bodyPr>
          <a:lstStyle/>
          <a:p>
            <a:r>
              <a:rPr lang="es-ES" dirty="0"/>
              <a:t>CNY70</a:t>
            </a:r>
          </a:p>
          <a:p>
            <a:r>
              <a:rPr lang="es-ES" dirty="0"/>
              <a:t>QRE1113</a:t>
            </a:r>
          </a:p>
          <a:p>
            <a:r>
              <a:rPr lang="es-ES" dirty="0"/>
              <a:t>QRE1114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12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57" y="5100807"/>
            <a:ext cx="2525155" cy="1568908"/>
          </a:xfrm>
          <a:prstGeom prst="rect">
            <a:avLst/>
          </a:prstGeom>
          <a:solidFill>
            <a:schemeClr val="tx1">
              <a:tint val="75000"/>
            </a:schemeClr>
          </a:solidFill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915" y="2855799"/>
            <a:ext cx="2033251" cy="30294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855799"/>
            <a:ext cx="2346029" cy="20663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t="7025" r="21337" b="6765"/>
          <a:stretch/>
        </p:blipFill>
        <p:spPr>
          <a:xfrm>
            <a:off x="3723859" y="3193774"/>
            <a:ext cx="2186609" cy="197571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35" y="3193774"/>
            <a:ext cx="20002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01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70" y="4408417"/>
            <a:ext cx="4091793" cy="238068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FFFF00"/>
                </a:solidFill>
                <a:latin typeface="Robotaur Academy Italic" pitchFamily="2" charset="0"/>
              </a:rPr>
              <a:t>encoders</a:t>
            </a:r>
            <a:endParaRPr lang="es-ES" dirty="0">
              <a:solidFill>
                <a:srgbClr val="FFFF00"/>
              </a:solidFill>
              <a:latin typeface="Robotaur Academy Italic" pitchFamily="2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13</a:t>
            </a:fld>
            <a:endParaRPr lang="es-ES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80321" y="2336874"/>
            <a:ext cx="9613861" cy="45933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Ópticos</a:t>
            </a:r>
          </a:p>
          <a:p>
            <a:r>
              <a:rPr lang="es-ES" dirty="0"/>
              <a:t>De efecto Hall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58" y="3082429"/>
            <a:ext cx="2896773" cy="26519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698" y="2154547"/>
            <a:ext cx="2880213" cy="22825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549" y="2978537"/>
            <a:ext cx="2791265" cy="279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82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Comunicación inalámbrica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14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3"/>
            <a:ext cx="9613861" cy="38107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Muy útil e imprescindible para testear parámetros en tiempo real con el robot en movimiento </a:t>
            </a:r>
          </a:p>
          <a:p>
            <a:r>
              <a:rPr lang="es-ES" dirty="0"/>
              <a:t>Ejemplos:</a:t>
            </a:r>
          </a:p>
          <a:p>
            <a:pPr lvl="1"/>
            <a:r>
              <a:rPr lang="es-ES" dirty="0"/>
              <a:t>Bluetooth HC-05</a:t>
            </a:r>
          </a:p>
          <a:p>
            <a:pPr lvl="1"/>
            <a:r>
              <a:rPr lang="es-ES" dirty="0"/>
              <a:t>Módulo Wifi ESP8266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268" y="3249391"/>
            <a:ext cx="4181262" cy="2549335"/>
          </a:xfrm>
          <a:prstGeom prst="rect">
            <a:avLst/>
          </a:prstGeom>
        </p:spPr>
      </p:pic>
      <p:pic>
        <p:nvPicPr>
          <p:cNvPr id="8" name="Imagen 7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CAA2BC6D-304D-456E-82B4-64458E2ED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" t="13968" r="3862" b="22328"/>
          <a:stretch/>
        </p:blipFill>
        <p:spPr>
          <a:xfrm>
            <a:off x="3375478" y="4320459"/>
            <a:ext cx="3382510" cy="232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93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Baterías de litio-polímero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7085453" cy="431571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ES_tradnl" altLang="es-ES" kern="0" dirty="0"/>
              <a:t>Alta capacidad de descarga</a:t>
            </a:r>
          </a:p>
          <a:p>
            <a:pPr>
              <a:defRPr/>
            </a:pPr>
            <a:r>
              <a:rPr lang="es-ES_tradnl" altLang="es-ES" kern="0" dirty="0"/>
              <a:t>Son peligrosas. No cortocircuitar ni golpear</a:t>
            </a:r>
          </a:p>
          <a:p>
            <a:pPr>
              <a:defRPr/>
            </a:pPr>
            <a:r>
              <a:rPr lang="es-ES_tradnl" altLang="es-ES" kern="0" dirty="0"/>
              <a:t>Celdas de 3,7V (llegan a 4,2V), no deben bajar de 3V</a:t>
            </a:r>
          </a:p>
          <a:p>
            <a:pPr>
              <a:defRPr/>
            </a:pPr>
            <a:r>
              <a:rPr lang="es-ES_tradnl" altLang="es-ES" kern="0" dirty="0"/>
              <a:t>Carga balanceada</a:t>
            </a:r>
          </a:p>
          <a:p>
            <a:pPr>
              <a:defRPr/>
            </a:pPr>
            <a:r>
              <a:rPr lang="es-ES_tradnl" altLang="es-ES" kern="0" dirty="0"/>
              <a:t>Cálculos de descarga y duración:</a:t>
            </a:r>
          </a:p>
          <a:p>
            <a:pPr lvl="1">
              <a:defRPr/>
            </a:pPr>
            <a:r>
              <a:rPr lang="es-ES_tradnl" altLang="es-ES" kern="0" dirty="0"/>
              <a:t>2200 </a:t>
            </a:r>
            <a:r>
              <a:rPr lang="es-ES_tradnl" altLang="es-ES" kern="0" dirty="0" err="1"/>
              <a:t>mAh</a:t>
            </a:r>
            <a:r>
              <a:rPr lang="es-ES_tradnl" altLang="es-ES" kern="0" dirty="0"/>
              <a:t> * 25 C = 55 A (en continua)</a:t>
            </a:r>
          </a:p>
          <a:p>
            <a:pPr lvl="1">
              <a:defRPr/>
            </a:pPr>
            <a:r>
              <a:rPr lang="es-ES_tradnl" altLang="es-ES" kern="0" dirty="0"/>
              <a:t>2200 </a:t>
            </a:r>
            <a:r>
              <a:rPr lang="es-ES_tradnl" altLang="es-ES" kern="0" dirty="0" err="1"/>
              <a:t>mAh</a:t>
            </a:r>
            <a:r>
              <a:rPr lang="es-ES_tradnl" altLang="es-ES" kern="0" dirty="0"/>
              <a:t> * 50 C = 110 A (en pico)</a:t>
            </a:r>
          </a:p>
          <a:p>
            <a:pPr lvl="1">
              <a:defRPr/>
            </a:pPr>
            <a:r>
              <a:rPr lang="es-ES_tradnl" altLang="es-ES" kern="0" dirty="0"/>
              <a:t>60 min / 25 C = 2 min 24 s (a corriente máxima en continua)</a:t>
            </a:r>
          </a:p>
          <a:p>
            <a:pPr lvl="1">
              <a:defRPr/>
            </a:pPr>
            <a:r>
              <a:rPr lang="es-ES_tradnl" altLang="es-ES" kern="0" dirty="0"/>
              <a:t>Ejemplo a 5 A: (2 min 24 s) * 55 A / 5 A = 26 min 24 s</a:t>
            </a:r>
          </a:p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15</a:t>
            </a:fld>
            <a:endParaRPr lang="es-ES"/>
          </a:p>
        </p:txBody>
      </p:sp>
      <p:pic>
        <p:nvPicPr>
          <p:cNvPr id="7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1" b="19550"/>
          <a:stretch>
            <a:fillRect/>
          </a:stretch>
        </p:blipFill>
        <p:spPr bwMode="auto">
          <a:xfrm>
            <a:off x="7765774" y="2035080"/>
            <a:ext cx="4295930" cy="225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717" y="4289896"/>
            <a:ext cx="3752044" cy="2565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6307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de los robots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2"/>
            <a:ext cx="5691450" cy="4102023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Dimensiones</a:t>
            </a:r>
          </a:p>
          <a:p>
            <a:r>
              <a:rPr lang="es-ES" dirty="0"/>
              <a:t>Peso y centro de masas</a:t>
            </a:r>
          </a:p>
          <a:p>
            <a:r>
              <a:rPr lang="es-ES" dirty="0"/>
              <a:t>Relación motriz</a:t>
            </a:r>
          </a:p>
          <a:p>
            <a:r>
              <a:rPr lang="es-ES" dirty="0"/>
              <a:t>Separación de sensores de línea</a:t>
            </a:r>
          </a:p>
          <a:p>
            <a:r>
              <a:rPr lang="es-ES" dirty="0"/>
              <a:t>Ruedas y adherencia</a:t>
            </a:r>
          </a:p>
          <a:p>
            <a:r>
              <a:rPr lang="es-ES" dirty="0"/>
              <a:t>Sistemas para aumentar la adherencia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16</a:t>
            </a:fld>
            <a:endParaRPr lang="es-ES" dirty="0"/>
          </a:p>
        </p:txBody>
      </p:sp>
      <p:pic>
        <p:nvPicPr>
          <p:cNvPr id="6" name="Imagen 5" descr="Imagen que contiene interior, pared, juguete&#10;&#10;Descripción generada automáticamente">
            <a:extLst>
              <a:ext uri="{FF2B5EF4-FFF2-40B4-BE49-F238E27FC236}">
                <a16:creationId xmlns:a16="http://schemas.microsoft.com/office/drawing/2014/main" id="{FB769258-DBFA-4723-9B8C-E44D23641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r="6258"/>
          <a:stretch/>
        </p:blipFill>
        <p:spPr>
          <a:xfrm>
            <a:off x="6895964" y="2439487"/>
            <a:ext cx="4788860" cy="41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5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Dimensiones del robot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7578308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Distancia entre ruedas</a:t>
            </a:r>
          </a:p>
          <a:p>
            <a:pPr lvl="1"/>
            <a:r>
              <a:rPr lang="es-ES" dirty="0"/>
              <a:t>Relación de compromiso entre velocidad de respuesta y agarre en curva</a:t>
            </a:r>
          </a:p>
          <a:p>
            <a:r>
              <a:rPr lang="es-ES" dirty="0"/>
              <a:t>Distancia entre el eje motriz y los sensores de línea</a:t>
            </a:r>
          </a:p>
          <a:p>
            <a:pPr lvl="1"/>
            <a:r>
              <a:rPr lang="es-ES" dirty="0"/>
              <a:t>Relación de compromiso entre capacidad de respuesta y anticipación a las curvas</a:t>
            </a:r>
          </a:p>
          <a:p>
            <a:pPr lvl="1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17</a:t>
            </a:fld>
            <a:endParaRPr lang="es-ES"/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52D30BFD-3683-4DDD-B5AD-111937458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80" y="2191357"/>
            <a:ext cx="3447826" cy="466664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244510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Peso y centro de masas del robot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2"/>
            <a:ext cx="5322914" cy="4236205"/>
          </a:xfrm>
        </p:spPr>
        <p:txBody>
          <a:bodyPr>
            <a:normAutofit/>
          </a:bodyPr>
          <a:lstStyle/>
          <a:p>
            <a:r>
              <a:rPr lang="es-ES" dirty="0"/>
              <a:t>Peso</a:t>
            </a:r>
          </a:p>
          <a:p>
            <a:pPr lvl="1"/>
            <a:r>
              <a:rPr lang="es-ES" dirty="0"/>
              <a:t>Demasiado pesado: mayor consumo, más lento, mayor inercia y peor respuesta</a:t>
            </a:r>
          </a:p>
          <a:p>
            <a:pPr lvl="1"/>
            <a:r>
              <a:rPr lang="es-ES" dirty="0"/>
              <a:t>Demasiado ligero: poco agarre en curvas</a:t>
            </a:r>
          </a:p>
          <a:p>
            <a:r>
              <a:rPr lang="es-ES" dirty="0"/>
              <a:t>Centro de masas</a:t>
            </a:r>
          </a:p>
          <a:p>
            <a:pPr lvl="1"/>
            <a:r>
              <a:rPr lang="es-ES" dirty="0"/>
              <a:t>Demasiado adelantado: efecto péndulo en curvas</a:t>
            </a:r>
          </a:p>
          <a:p>
            <a:pPr lvl="1"/>
            <a:r>
              <a:rPr lang="es-ES" dirty="0"/>
              <a:t>Demasiado atrasado: caballito en aceleraciones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2FC684B-DB80-4C6B-BF06-180038788E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0" b="14757"/>
          <a:stretch/>
        </p:blipFill>
        <p:spPr>
          <a:xfrm>
            <a:off x="6096000" y="2899632"/>
            <a:ext cx="5817704" cy="311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66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Relación motriz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10049134" cy="3599316"/>
          </a:xfrm>
        </p:spPr>
        <p:txBody>
          <a:bodyPr>
            <a:normAutofit/>
          </a:bodyPr>
          <a:lstStyle/>
          <a:p>
            <a:r>
              <a:rPr lang="es-ES" dirty="0"/>
              <a:t>Reductora de motores y diámetro de las ruedas</a:t>
            </a:r>
          </a:p>
          <a:p>
            <a:pPr lvl="1"/>
            <a:r>
              <a:rPr lang="es-ES" dirty="0"/>
              <a:t>Mayor diámetro de rueda o menor reductora -&gt; Menos fuerza y más velocidad</a:t>
            </a:r>
          </a:p>
          <a:p>
            <a:pPr lvl="1"/>
            <a:r>
              <a:rPr lang="es-ES" dirty="0"/>
              <a:t>Menor diámetro de rueda o mayor reductora -&gt; Más fuerza y menos velocidad</a:t>
            </a:r>
          </a:p>
          <a:p>
            <a:r>
              <a:rPr lang="es-ES" dirty="0">
                <a:hlinkClick r:id="rId2"/>
              </a:rPr>
              <a:t>Charla de Javier </a:t>
            </a:r>
            <a:r>
              <a:rPr lang="es-ES" dirty="0" err="1">
                <a:hlinkClick r:id="rId2"/>
              </a:rPr>
              <a:t>Baliñas</a:t>
            </a:r>
            <a:r>
              <a:rPr lang="es-ES" dirty="0">
                <a:hlinkClick r:id="rId2"/>
              </a:rPr>
              <a:t> en </a:t>
            </a:r>
            <a:r>
              <a:rPr lang="es-ES" dirty="0" err="1">
                <a:hlinkClick r:id="rId2"/>
              </a:rPr>
              <a:t>Granabot</a:t>
            </a:r>
            <a:r>
              <a:rPr lang="es-ES" dirty="0">
                <a:hlinkClick r:id="rId2"/>
              </a:rPr>
              <a:t> 2018 sobre elección de motores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19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29" y="4136531"/>
            <a:ext cx="9657541" cy="233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3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La competición</a:t>
            </a:r>
          </a:p>
          <a:p>
            <a:r>
              <a:rPr lang="es-ES" dirty="0"/>
              <a:t>Tecnologías</a:t>
            </a:r>
          </a:p>
          <a:p>
            <a:r>
              <a:rPr lang="es-ES" dirty="0"/>
              <a:t>Referencias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AB5BAB-38A8-4425-8B1A-BDBF98B9B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62" y="2787647"/>
            <a:ext cx="5630517" cy="37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37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Separación de sensores de línea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8675714" cy="3599316"/>
          </a:xfrm>
        </p:spPr>
        <p:txBody>
          <a:bodyPr>
            <a:normAutofit/>
          </a:bodyPr>
          <a:lstStyle/>
          <a:p>
            <a:r>
              <a:rPr lang="es-ES" dirty="0"/>
              <a:t>La incertidumbre en el cálculo de posición es función de:</a:t>
            </a:r>
          </a:p>
          <a:p>
            <a:pPr lvl="1"/>
            <a:r>
              <a:rPr lang="es-ES" dirty="0"/>
              <a:t>La función de transferencia del sensor</a:t>
            </a:r>
          </a:p>
          <a:p>
            <a:pPr lvl="1"/>
            <a:r>
              <a:rPr lang="es-ES" dirty="0"/>
              <a:t>La separación entre sensores</a:t>
            </a:r>
          </a:p>
          <a:p>
            <a:pPr lvl="1"/>
            <a:r>
              <a:rPr lang="es-ES" dirty="0"/>
              <a:t>La altura de los sensores</a:t>
            </a:r>
          </a:p>
          <a:p>
            <a:pPr lvl="1"/>
            <a:r>
              <a:rPr lang="es-ES" dirty="0"/>
              <a:t>La amplitud del haz del led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20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0" r="12502"/>
          <a:stretch/>
        </p:blipFill>
        <p:spPr>
          <a:xfrm>
            <a:off x="4923222" y="3856384"/>
            <a:ext cx="7268777" cy="30016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1" y="4174435"/>
            <a:ext cx="3578087" cy="268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16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Ruedas y Adherencia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8194820" cy="2686962"/>
          </a:xfrm>
        </p:spPr>
        <p:txBody>
          <a:bodyPr>
            <a:normAutofit/>
          </a:bodyPr>
          <a:lstStyle/>
          <a:p>
            <a:r>
              <a:rPr lang="es-ES" dirty="0"/>
              <a:t>Tipos de rueda que suelen utilizarse:</a:t>
            </a:r>
          </a:p>
          <a:p>
            <a:pPr lvl="1"/>
            <a:r>
              <a:rPr lang="es-ES" dirty="0"/>
              <a:t>Goma o silicona: se ensucian rápido</a:t>
            </a:r>
          </a:p>
          <a:p>
            <a:pPr lvl="1"/>
            <a:r>
              <a:rPr lang="es-ES" dirty="0"/>
              <a:t>Espuma: no agarran suficiente</a:t>
            </a:r>
          </a:p>
          <a:p>
            <a:r>
              <a:rPr lang="es-ES" dirty="0"/>
              <a:t>Mejores resultados:</a:t>
            </a:r>
          </a:p>
          <a:p>
            <a:pPr lvl="1"/>
            <a:r>
              <a:rPr lang="es-ES" dirty="0"/>
              <a:t>Ruedas de espuma con adherente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21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82" y="3653087"/>
            <a:ext cx="4273218" cy="32049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51" t="31511" r="6824" b="35497"/>
          <a:stretch/>
        </p:blipFill>
        <p:spPr>
          <a:xfrm>
            <a:off x="402027" y="5018476"/>
            <a:ext cx="1641102" cy="18354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50" t="27074" r="5373" b="37178"/>
          <a:stretch/>
        </p:blipFill>
        <p:spPr>
          <a:xfrm>
            <a:off x="2043129" y="5018476"/>
            <a:ext cx="1805661" cy="183542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33" t="30359" b="32947"/>
          <a:stretch/>
        </p:blipFill>
        <p:spPr>
          <a:xfrm>
            <a:off x="3848790" y="5018476"/>
            <a:ext cx="2045245" cy="183542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1" r="53436" b="77231"/>
          <a:stretch/>
        </p:blipFill>
        <p:spPr>
          <a:xfrm>
            <a:off x="5894035" y="5018476"/>
            <a:ext cx="2029537" cy="183542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6C7940A-CD07-46B3-84B9-6910EF07D62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8594" r="2546" b="3244"/>
          <a:stretch/>
        </p:blipFill>
        <p:spPr>
          <a:xfrm>
            <a:off x="8875141" y="2054691"/>
            <a:ext cx="2838081" cy="18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59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93346-D339-4119-A16E-00DB8EBD4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Sistemas para aumentar la adherencia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44DF84-7599-4EEF-A9ED-AF939BE2B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utilizan para ganar velocidad en curva</a:t>
            </a:r>
          </a:p>
          <a:p>
            <a:r>
              <a:rPr lang="es-ES" dirty="0"/>
              <a:t>Se emplea:</a:t>
            </a:r>
          </a:p>
          <a:p>
            <a:pPr lvl="1"/>
            <a:r>
              <a:rPr lang="es-ES" dirty="0"/>
              <a:t>Motor/es </a:t>
            </a:r>
            <a:r>
              <a:rPr lang="es-ES" i="1" dirty="0" err="1"/>
              <a:t>brushless</a:t>
            </a:r>
            <a:endParaRPr lang="es-ES" i="1" dirty="0"/>
          </a:p>
          <a:p>
            <a:pPr lvl="1"/>
            <a:r>
              <a:rPr lang="es-ES" dirty="0"/>
              <a:t>Turbina/hélices</a:t>
            </a:r>
          </a:p>
          <a:p>
            <a:pPr lvl="1"/>
            <a:r>
              <a:rPr lang="es-ES" dirty="0"/>
              <a:t>Driver ESC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4711B4-917C-4894-A3DC-A6343105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22</a:t>
            </a:fld>
            <a:endParaRPr lang="es-ES"/>
          </a:p>
        </p:txBody>
      </p:sp>
      <p:pic>
        <p:nvPicPr>
          <p:cNvPr id="6" name="Imagen 5" descr="Imagen que contiene pastel, tabla, pequeño, cumpleaños&#10;&#10;Descripción generada automáticamente">
            <a:extLst>
              <a:ext uri="{FF2B5EF4-FFF2-40B4-BE49-F238E27FC236}">
                <a16:creationId xmlns:a16="http://schemas.microsoft.com/office/drawing/2014/main" id="{9F502BC0-6B7E-47FE-9DA2-2EAA731AD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2" r="10632" b="7057"/>
          <a:stretch/>
        </p:blipFill>
        <p:spPr>
          <a:xfrm>
            <a:off x="5923723" y="2986026"/>
            <a:ext cx="6268278" cy="3871974"/>
          </a:xfrm>
          <a:prstGeom prst="rect">
            <a:avLst/>
          </a:prstGeom>
        </p:spPr>
      </p:pic>
      <p:pic>
        <p:nvPicPr>
          <p:cNvPr id="8" name="Imagen 7" descr="Imagen que contiene persona, interior, pequeño, mano&#10;&#10;Descripción generada automáticamente">
            <a:extLst>
              <a:ext uri="{FF2B5EF4-FFF2-40B4-BE49-F238E27FC236}">
                <a16:creationId xmlns:a16="http://schemas.microsoft.com/office/drawing/2014/main" id="{EA90F125-017F-4702-B0FC-96BE8EF37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95" b="31217"/>
          <a:stretch/>
        </p:blipFill>
        <p:spPr>
          <a:xfrm>
            <a:off x="2844759" y="4407861"/>
            <a:ext cx="3078964" cy="245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3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Firmware básico de los robots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Calibración de los sensores</a:t>
            </a:r>
          </a:p>
          <a:p>
            <a:r>
              <a:rPr lang="es-ES" dirty="0"/>
              <a:t>Seguimiento de línea con PID</a:t>
            </a:r>
          </a:p>
          <a:p>
            <a:r>
              <a:rPr lang="es-ES" dirty="0"/>
              <a:t>Calibración del PID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23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ED62E11-7D2B-4313-9312-43049EB2C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9"/>
          <a:stretch/>
        </p:blipFill>
        <p:spPr>
          <a:xfrm>
            <a:off x="5718629" y="2752468"/>
            <a:ext cx="6164977" cy="303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4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Calibración de los sensores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4461522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Detectar las diferentes líneas</a:t>
            </a:r>
          </a:p>
          <a:p>
            <a:pPr lvl="1"/>
            <a:r>
              <a:rPr lang="es-ES" dirty="0"/>
              <a:t>Lectura analógica de sensores (0-1023 para ADC de 10 bits)</a:t>
            </a:r>
          </a:p>
          <a:p>
            <a:pPr lvl="1"/>
            <a:r>
              <a:rPr lang="es-ES" dirty="0"/>
              <a:t>Calibrado inicial en estático para calcular umbrales de cada sensor</a:t>
            </a:r>
          </a:p>
          <a:p>
            <a:pPr lvl="1"/>
            <a:r>
              <a:rPr lang="es-ES" dirty="0"/>
              <a:t>Al correr, digitalizar según umbrales</a:t>
            </a:r>
          </a:p>
          <a:p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24</a:t>
            </a:fld>
            <a:endParaRPr lang="es-ES" dirty="0"/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AE695BC0-10C4-448E-9209-13F169FD8B91}"/>
              </a:ext>
            </a:extLst>
          </p:cNvPr>
          <p:cNvGraphicFramePr>
            <a:graphicFrameLocks/>
          </p:cNvGraphicFramePr>
          <p:nvPr/>
        </p:nvGraphicFramePr>
        <p:xfrm>
          <a:off x="5487251" y="2488096"/>
          <a:ext cx="6464648" cy="3878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4638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Seguimiento de línea con PID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6743667" cy="4236205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Algoritmo que se emplea para </a:t>
            </a:r>
            <a:r>
              <a:rPr lang="es-ES" dirty="0">
                <a:hlinkClick r:id="rId2"/>
              </a:rPr>
              <a:t>contrarrestar los efectos de las perturbaciones</a:t>
            </a:r>
            <a:r>
              <a:rPr lang="es-ES" dirty="0"/>
              <a:t> en un sistema lineal</a:t>
            </a:r>
          </a:p>
          <a:p>
            <a:r>
              <a:rPr lang="es-ES" dirty="0"/>
              <a:t>Compuesto de las siguientes partes:</a:t>
            </a:r>
          </a:p>
          <a:p>
            <a:pPr lvl="1"/>
            <a:r>
              <a:rPr lang="es-ES" dirty="0"/>
              <a:t>Proporcional</a:t>
            </a:r>
          </a:p>
          <a:p>
            <a:pPr lvl="2"/>
            <a:r>
              <a:rPr lang="es-ES" dirty="0"/>
              <a:t>Detecta el error proporcional</a:t>
            </a:r>
          </a:p>
          <a:p>
            <a:pPr lvl="2"/>
            <a:r>
              <a:rPr lang="es-ES" dirty="0"/>
              <a:t>Corrección de posición</a:t>
            </a:r>
          </a:p>
          <a:p>
            <a:pPr lvl="1"/>
            <a:r>
              <a:rPr lang="es-ES" dirty="0"/>
              <a:t>Integral</a:t>
            </a:r>
          </a:p>
          <a:p>
            <a:pPr lvl="2"/>
            <a:r>
              <a:rPr lang="es-ES" dirty="0"/>
              <a:t>Detecta el error acumulado</a:t>
            </a:r>
          </a:p>
          <a:p>
            <a:pPr lvl="2"/>
            <a:r>
              <a:rPr lang="es-ES" dirty="0"/>
              <a:t>Oposición a las perturbaciones</a:t>
            </a:r>
          </a:p>
          <a:p>
            <a:pPr lvl="1"/>
            <a:r>
              <a:rPr lang="es-ES" dirty="0"/>
              <a:t>Derivativo</a:t>
            </a:r>
          </a:p>
          <a:p>
            <a:pPr lvl="2"/>
            <a:r>
              <a:rPr lang="es-ES" dirty="0"/>
              <a:t>Detecta la variación del error proporcional</a:t>
            </a:r>
          </a:p>
          <a:p>
            <a:pPr lvl="2"/>
            <a:r>
              <a:rPr lang="es-ES" dirty="0"/>
              <a:t>Corrección de velocidad</a:t>
            </a:r>
          </a:p>
          <a:p>
            <a:r>
              <a:rPr lang="es-ES" dirty="0">
                <a:hlinkClick r:id="rId3"/>
              </a:rPr>
              <a:t>Desarrollo detallado del PID para el seguimiento de línea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25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36D3E1B-DA85-4C8A-B67A-E253D9A373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9"/>
          <a:stretch/>
        </p:blipFill>
        <p:spPr>
          <a:xfrm>
            <a:off x="7447735" y="4518991"/>
            <a:ext cx="4754760" cy="233900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85FA19B-2473-4CED-B266-E4D5F4CF4F2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831" y="1969213"/>
            <a:ext cx="3656169" cy="2539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4714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calibración del PID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0" y="2336872"/>
            <a:ext cx="10306993" cy="4156693"/>
          </a:xfrm>
        </p:spPr>
        <p:txBody>
          <a:bodyPr>
            <a:normAutofit/>
          </a:bodyPr>
          <a:lstStyle/>
          <a:p>
            <a:r>
              <a:rPr lang="es-ES" dirty="0"/>
              <a:t>Pasos para calibrar un PID manualmente: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Poner todas las </a:t>
            </a:r>
            <a:r>
              <a:rPr lang="es-ES" dirty="0" err="1"/>
              <a:t>K's</a:t>
            </a:r>
            <a:r>
              <a:rPr lang="es-ES" dirty="0"/>
              <a:t> a cero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Ir aumentando poco a poco </a:t>
            </a:r>
            <a:r>
              <a:rPr lang="es-ES" dirty="0" err="1"/>
              <a:t>Kp</a:t>
            </a:r>
            <a:endParaRPr lang="es-ES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Cuando el robot empiece a cabecear, bajar un poco el valor de </a:t>
            </a:r>
            <a:r>
              <a:rPr lang="es-ES" dirty="0" err="1"/>
              <a:t>Kp</a:t>
            </a:r>
            <a:r>
              <a:rPr lang="es-ES" dirty="0"/>
              <a:t> y dejarlo fijo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Realizar los pasos 2 y 3 para calibrar </a:t>
            </a:r>
            <a:r>
              <a:rPr lang="es-ES" dirty="0" err="1"/>
              <a:t>Kd</a:t>
            </a:r>
            <a:endParaRPr lang="es-ES" dirty="0"/>
          </a:p>
          <a:p>
            <a:r>
              <a:rPr lang="es-ES" dirty="0"/>
              <a:t>La respuesta varía si se modifica la velocidad lineal del robot, por lo que habrá que realizar el cálculo de las </a:t>
            </a:r>
            <a:r>
              <a:rPr lang="es-ES" dirty="0" err="1"/>
              <a:t>K’s</a:t>
            </a:r>
            <a:r>
              <a:rPr lang="es-ES" dirty="0"/>
              <a:t> para cada velocidad</a:t>
            </a:r>
          </a:p>
          <a:p>
            <a:r>
              <a:rPr lang="es-ES" dirty="0"/>
              <a:t>Posibles respuestas:</a:t>
            </a:r>
          </a:p>
          <a:p>
            <a:pPr lvl="1"/>
            <a:r>
              <a:rPr lang="es-ES" dirty="0">
                <a:hlinkClick r:id="rId2"/>
              </a:rPr>
              <a:t>Subamortiguado</a:t>
            </a:r>
            <a:endParaRPr lang="es-ES" dirty="0"/>
          </a:p>
          <a:p>
            <a:pPr lvl="1"/>
            <a:r>
              <a:rPr lang="es-ES" dirty="0">
                <a:hlinkClick r:id="rId3"/>
              </a:rPr>
              <a:t>Sobreamortiguado</a:t>
            </a:r>
            <a:endParaRPr lang="es-ES" dirty="0"/>
          </a:p>
          <a:p>
            <a:pPr lvl="1"/>
            <a:r>
              <a:rPr lang="es-ES" dirty="0">
                <a:hlinkClick r:id="rId4"/>
              </a:rPr>
              <a:t>Amortiguamiento crítico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1991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Proyectos de apoyo a realización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077179"/>
          </a:xfrm>
        </p:spPr>
        <p:txBody>
          <a:bodyPr>
            <a:normAutofit/>
          </a:bodyPr>
          <a:lstStyle/>
          <a:p>
            <a:endParaRPr lang="es-ES" dirty="0">
              <a:hlinkClick r:id="rId2"/>
            </a:endParaRPr>
          </a:p>
          <a:p>
            <a:r>
              <a:rPr lang="es-ES" dirty="0">
                <a:hlinkClick r:id="rId2"/>
              </a:rPr>
              <a:t>Generador de circuitos</a:t>
            </a:r>
            <a:r>
              <a:rPr lang="es-ES" dirty="0"/>
              <a:t> en Octave</a:t>
            </a:r>
          </a:p>
          <a:p>
            <a:r>
              <a:rPr lang="es-ES" dirty="0">
                <a:hlinkClick r:id="rId3"/>
              </a:rPr>
              <a:t>Cronómetro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Toma de tiempos de vueltas y parciales</a:t>
            </a:r>
          </a:p>
          <a:p>
            <a:pPr lvl="1"/>
            <a:r>
              <a:rPr lang="es-ES" dirty="0"/>
              <a:t>Contador de vueltas</a:t>
            </a:r>
          </a:p>
          <a:p>
            <a:pPr lvl="1"/>
            <a:r>
              <a:rPr lang="es-ES" dirty="0"/>
              <a:t>Enlace entre módulos</a:t>
            </a:r>
          </a:p>
          <a:p>
            <a:pPr lvl="1"/>
            <a:r>
              <a:rPr lang="es-ES" dirty="0"/>
              <a:t>Enlace vía Wifi con PC y </a:t>
            </a:r>
            <a:r>
              <a:rPr lang="es-ES" i="1" dirty="0" err="1"/>
              <a:t>overlay</a:t>
            </a:r>
            <a:endParaRPr lang="es-ES" i="1" dirty="0"/>
          </a:p>
          <a:p>
            <a:r>
              <a:rPr lang="es-ES" i="1" dirty="0">
                <a:hlinkClick r:id="rId4"/>
              </a:rPr>
              <a:t>Overlay</a:t>
            </a:r>
            <a:r>
              <a:rPr lang="es-ES" dirty="0"/>
              <a:t> desarrollado por </a:t>
            </a:r>
            <a:r>
              <a:rPr lang="es-ES" dirty="0" err="1"/>
              <a:t>Bricolabs</a:t>
            </a:r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27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90A15A-85E3-4A57-84C4-166466D70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18" y="2336873"/>
            <a:ext cx="5737981" cy="43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86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6301050" cy="4050675"/>
          </a:xfrm>
        </p:spPr>
        <p:txBody>
          <a:bodyPr>
            <a:normAutofit lnSpcReduction="10000"/>
          </a:bodyPr>
          <a:lstStyle/>
          <a:p>
            <a:r>
              <a:rPr lang="es-ES" dirty="0"/>
              <a:t>Normativa y algunos kits </a:t>
            </a:r>
            <a:r>
              <a:rPr lang="es-ES" i="1" dirty="0"/>
              <a:t>open </a:t>
            </a:r>
            <a:r>
              <a:rPr lang="es-ES" i="1" dirty="0" err="1"/>
              <a:t>source</a:t>
            </a:r>
            <a:r>
              <a:rPr lang="es-ES" dirty="0"/>
              <a:t>: </a:t>
            </a:r>
            <a:r>
              <a:rPr lang="es-ES" dirty="0">
                <a:hlinkClick r:id="rId2"/>
              </a:rPr>
              <a:t>Open </a:t>
            </a:r>
            <a:r>
              <a:rPr lang="es-ES" dirty="0" err="1">
                <a:hlinkClick r:id="rId2"/>
              </a:rPr>
              <a:t>RoboSports</a:t>
            </a:r>
            <a:endParaRPr lang="es-ES" dirty="0"/>
          </a:p>
          <a:p>
            <a:r>
              <a:rPr lang="es-ES" dirty="0"/>
              <a:t>Proyectos relacionados</a:t>
            </a:r>
          </a:p>
          <a:p>
            <a:pPr lvl="1"/>
            <a:r>
              <a:rPr lang="es-ES" dirty="0" err="1">
                <a:hlinkClick r:id="rId3"/>
              </a:rPr>
              <a:t>Cyclops</a:t>
            </a:r>
            <a:r>
              <a:rPr lang="es-ES" dirty="0">
                <a:hlinkClick r:id="rId3"/>
              </a:rPr>
              <a:t>-Project</a:t>
            </a:r>
            <a:endParaRPr lang="es-ES" dirty="0"/>
          </a:p>
          <a:p>
            <a:pPr lvl="1"/>
            <a:r>
              <a:rPr lang="es-ES" dirty="0">
                <a:hlinkClick r:id="rId4"/>
              </a:rPr>
              <a:t>Basic </a:t>
            </a:r>
            <a:r>
              <a:rPr lang="es-ES" dirty="0" err="1">
                <a:hlinkClick r:id="rId4"/>
              </a:rPr>
              <a:t>circuit</a:t>
            </a:r>
            <a:r>
              <a:rPr lang="es-ES" dirty="0">
                <a:hlinkClick r:id="rId4"/>
              </a:rPr>
              <a:t> </a:t>
            </a:r>
            <a:r>
              <a:rPr lang="es-ES" dirty="0" err="1">
                <a:hlinkClick r:id="rId4"/>
              </a:rPr>
              <a:t>maker</a:t>
            </a:r>
            <a:endParaRPr lang="es-ES" dirty="0"/>
          </a:p>
          <a:p>
            <a:pPr lvl="1"/>
            <a:r>
              <a:rPr lang="es-ES" dirty="0">
                <a:hlinkClick r:id="rId5"/>
              </a:rPr>
              <a:t>time2time</a:t>
            </a:r>
            <a:endParaRPr lang="es-ES" dirty="0"/>
          </a:p>
          <a:p>
            <a:r>
              <a:rPr lang="es-ES" dirty="0"/>
              <a:t>Charlas relacionadas</a:t>
            </a:r>
          </a:p>
          <a:p>
            <a:pPr lvl="1"/>
            <a:r>
              <a:rPr lang="es-ES" dirty="0">
                <a:hlinkClick r:id="rId6"/>
              </a:rPr>
              <a:t>Charla </a:t>
            </a:r>
            <a:r>
              <a:rPr lang="es-ES" dirty="0" err="1">
                <a:hlinkClick r:id="rId6"/>
              </a:rPr>
              <a:t>Malakabot</a:t>
            </a:r>
            <a:r>
              <a:rPr lang="es-ES" dirty="0">
                <a:hlinkClick r:id="rId6"/>
              </a:rPr>
              <a:t> 2017 sobre control PID</a:t>
            </a:r>
            <a:endParaRPr lang="es-ES" dirty="0"/>
          </a:p>
          <a:p>
            <a:pPr lvl="1"/>
            <a:r>
              <a:rPr lang="es-ES" dirty="0">
                <a:hlinkClick r:id="rId7"/>
              </a:rPr>
              <a:t>Charla de Javier </a:t>
            </a:r>
            <a:r>
              <a:rPr lang="es-ES" dirty="0" err="1">
                <a:hlinkClick r:id="rId7"/>
              </a:rPr>
              <a:t>Baliñas</a:t>
            </a:r>
            <a:r>
              <a:rPr lang="es-ES" dirty="0">
                <a:hlinkClick r:id="rId7"/>
              </a:rPr>
              <a:t> en </a:t>
            </a:r>
            <a:r>
              <a:rPr lang="es-ES" dirty="0" err="1">
                <a:hlinkClick r:id="rId7"/>
              </a:rPr>
              <a:t>Granabot</a:t>
            </a:r>
            <a:r>
              <a:rPr lang="es-ES" dirty="0">
                <a:hlinkClick r:id="rId7"/>
              </a:rPr>
              <a:t> 2018 sobre elección de motores</a:t>
            </a:r>
            <a:endParaRPr lang="es-ES" dirty="0"/>
          </a:p>
          <a:p>
            <a:pPr lvl="1"/>
            <a:r>
              <a:rPr lang="es-ES" dirty="0">
                <a:hlinkClick r:id="rId8"/>
              </a:rPr>
              <a:t>Mis presentaciones</a:t>
            </a:r>
            <a:r>
              <a:rPr lang="es-ES" dirty="0"/>
              <a:t> (diapositivas y enlaces a vídeos)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72A939C-0B5D-4113-B98E-16453A8861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2" y="1968071"/>
            <a:ext cx="3759157" cy="2819367"/>
          </a:xfrm>
          <a:prstGeom prst="rect">
            <a:avLst/>
          </a:prstGeom>
        </p:spPr>
      </p:pic>
      <p:pic>
        <p:nvPicPr>
          <p:cNvPr id="7" name="Imagen 6" descr="Imagen que contiene señal, camiseta, dibujo&#10;&#10;Descripción generada automáticamente">
            <a:extLst>
              <a:ext uri="{FF2B5EF4-FFF2-40B4-BE49-F238E27FC236}">
                <a16:creationId xmlns:a16="http://schemas.microsoft.com/office/drawing/2014/main" id="{468652CB-EDFE-4B7C-9F22-9064F76F61C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2" r="6400"/>
          <a:stretch/>
        </p:blipFill>
        <p:spPr>
          <a:xfrm>
            <a:off x="6906119" y="4797288"/>
            <a:ext cx="5285881" cy="206071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678315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865175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GitHub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2"/>
              </a:rPr>
              <a:t>Resaj</a:t>
            </a:r>
            <a:endParaRPr lang="es-ES" dirty="0"/>
          </a:p>
          <a:p>
            <a:r>
              <a:rPr lang="es-ES" dirty="0"/>
              <a:t>Facebook</a:t>
            </a:r>
          </a:p>
          <a:p>
            <a:pPr lvl="1"/>
            <a:r>
              <a:rPr lang="es-ES" dirty="0">
                <a:hlinkClick r:id="rId3"/>
              </a:rPr>
              <a:t>@</a:t>
            </a:r>
            <a:r>
              <a:rPr lang="es-ES" dirty="0" err="1">
                <a:hlinkClick r:id="rId3"/>
              </a:rPr>
              <a:t>pumaprideteam</a:t>
            </a:r>
            <a:endParaRPr lang="es-ES" dirty="0"/>
          </a:p>
          <a:p>
            <a:pPr lvl="1"/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60" y="2336873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209183" y="2336873"/>
            <a:ext cx="4863548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5"/>
              </a:rPr>
              <a:t>@RugidoDePuma</a:t>
            </a:r>
            <a:endParaRPr lang="es-ES" dirty="0"/>
          </a:p>
          <a:p>
            <a:pPr lvl="1"/>
            <a:r>
              <a:rPr lang="es-ES" dirty="0"/>
              <a:t>Javier Baliñas: </a:t>
            </a:r>
            <a:r>
              <a:rPr lang="es-ES" dirty="0">
                <a:hlinkClick r:id="rId6"/>
              </a:rPr>
              <a:t>@supernudo</a:t>
            </a:r>
            <a:endParaRPr lang="es-ES" dirty="0"/>
          </a:p>
          <a:p>
            <a:pPr lvl="1"/>
            <a:r>
              <a:rPr lang="es-ES" dirty="0"/>
              <a:t>Javier Isabel: </a:t>
            </a:r>
            <a:r>
              <a:rPr lang="es-ES" dirty="0">
                <a:hlinkClick r:id="rId7"/>
              </a:rPr>
              <a:t>@JavierIH</a:t>
            </a:r>
            <a:endParaRPr lang="es-ES" dirty="0"/>
          </a:p>
          <a:p>
            <a:pPr lvl="1"/>
            <a:r>
              <a:rPr lang="es-ES" dirty="0"/>
              <a:t>Alejandra Guardo: </a:t>
            </a:r>
            <a:r>
              <a:rPr lang="es-ES" dirty="0">
                <a:hlinkClick r:id="rId8"/>
              </a:rPr>
              <a:t>@AlejandraSaku</a:t>
            </a:r>
            <a:endParaRPr lang="es-ES" dirty="0"/>
          </a:p>
          <a:p>
            <a:pPr lvl="1"/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9415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La competición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Objetivo de la competición</a:t>
            </a:r>
          </a:p>
          <a:p>
            <a:r>
              <a:rPr lang="es-ES" dirty="0"/>
              <a:t>El circuito</a:t>
            </a:r>
          </a:p>
          <a:p>
            <a:r>
              <a:rPr lang="es-ES" dirty="0"/>
              <a:t>Los robots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AB5BAB-38A8-4425-8B1A-BDBF98B9B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62" y="2787647"/>
            <a:ext cx="5630517" cy="37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19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30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330489" y="1298621"/>
            <a:ext cx="753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GRACIAS POR VUESTRA ATENCIÓN </a:t>
            </a:r>
            <a:r>
              <a:rPr lang="es-ES" sz="36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3600" dirty="0">
              <a:solidFill>
                <a:srgbClr val="FFFF0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0E4CDC7-13F9-4422-B083-D82D5DDBC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0" b="14757"/>
          <a:stretch/>
        </p:blipFill>
        <p:spPr>
          <a:xfrm>
            <a:off x="2606076" y="2350683"/>
            <a:ext cx="6979848" cy="373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04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Objetivo de la competición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3" y="2336873"/>
            <a:ext cx="4951852" cy="3984414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Objetivo: ser el robot más rápido recorriendo el circuito</a:t>
            </a:r>
          </a:p>
          <a:p>
            <a:r>
              <a:rPr lang="es-ES" dirty="0"/>
              <a:t>Dos robots compiten en modo persecución hasta que uno alcanza al otro</a:t>
            </a:r>
          </a:p>
          <a:p>
            <a:r>
              <a:rPr lang="es-ES" dirty="0"/>
              <a:t>Clasificación previa a X vueltas para determinar cruces eliminatorios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787C92-1402-40E2-9E10-CFD907CE9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081" y="2336873"/>
            <a:ext cx="6201525" cy="413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18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el circuito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3" y="2336873"/>
            <a:ext cx="4530306" cy="4209701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Lona de PVC simple con el circuito impreso</a:t>
            </a:r>
          </a:p>
          <a:p>
            <a:r>
              <a:rPr lang="es-ES" dirty="0"/>
              <a:t>Circuito cerrado de 2 líneas negras sobre fondo blanco, separadas unos 20 cm</a:t>
            </a:r>
          </a:p>
          <a:p>
            <a:r>
              <a:rPr lang="es-ES" dirty="0"/>
              <a:t>Curvas amplias (mínimo 40 cm de radio) y rectas largas</a:t>
            </a:r>
          </a:p>
          <a:p>
            <a:r>
              <a:rPr lang="es-ES" dirty="0"/>
              <a:t>Posibilidad de cambiar de carril durante la competición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  <p:pic>
        <p:nvPicPr>
          <p:cNvPr id="7" name="Imagen 6" descr="Imagen que contiene objeto&#10;&#10;Descripción generada con confianza alta">
            <a:extLst>
              <a:ext uri="{FF2B5EF4-FFF2-40B4-BE49-F238E27FC236}">
                <a16:creationId xmlns:a16="http://schemas.microsoft.com/office/drawing/2014/main" id="{26D8E18A-10EE-4C12-A332-350116F50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r="3235"/>
          <a:stretch/>
        </p:blipFill>
        <p:spPr>
          <a:xfrm>
            <a:off x="5210629" y="3055441"/>
            <a:ext cx="6860841" cy="295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28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Los robots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3" y="2336873"/>
            <a:ext cx="5517278" cy="4267128"/>
          </a:xfrm>
        </p:spPr>
        <p:txBody>
          <a:bodyPr>
            <a:normAutofit lnSpcReduction="10000"/>
          </a:bodyPr>
          <a:lstStyle/>
          <a:p>
            <a:r>
              <a:rPr lang="es-ES" dirty="0"/>
              <a:t>Robots autónomos capaces de seguir la línea</a:t>
            </a:r>
          </a:p>
          <a:p>
            <a:r>
              <a:rPr lang="es-ES" dirty="0"/>
              <a:t>Sin comunicación inalámbrica durante la competición</a:t>
            </a:r>
          </a:p>
          <a:p>
            <a:r>
              <a:rPr lang="es-ES" dirty="0"/>
              <a:t>Indivisibles durante la competición</a:t>
            </a:r>
          </a:p>
          <a:p>
            <a:r>
              <a:rPr lang="es-ES" dirty="0"/>
              <a:t>5 segundos de espera al arrancar</a:t>
            </a:r>
          </a:p>
          <a:p>
            <a:r>
              <a:rPr lang="es-ES" dirty="0"/>
              <a:t>Dimensiones máximas:</a:t>
            </a:r>
          </a:p>
          <a:p>
            <a:pPr lvl="1"/>
            <a:r>
              <a:rPr lang="es-ES" dirty="0"/>
              <a:t>Largo: 30 cm</a:t>
            </a:r>
          </a:p>
          <a:p>
            <a:pPr lvl="1"/>
            <a:r>
              <a:rPr lang="es-ES" dirty="0"/>
              <a:t>Ancho: 20 cm</a:t>
            </a:r>
          </a:p>
          <a:p>
            <a:pPr lvl="1"/>
            <a:r>
              <a:rPr lang="es-ES" dirty="0"/>
              <a:t>Alto: 13 cm (no es relevante)</a:t>
            </a:r>
          </a:p>
          <a:p>
            <a:r>
              <a:rPr lang="es-ES" dirty="0"/>
              <a:t>Peso máximo: 2 Kg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62EE940-31DB-4FA7-BA67-86537F726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43" y="2575101"/>
            <a:ext cx="5686006" cy="3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05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Tecnologías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Tecnologías de los robots</a:t>
            </a:r>
          </a:p>
          <a:p>
            <a:pPr lvl="1"/>
            <a:r>
              <a:rPr lang="es-ES" dirty="0"/>
              <a:t>Hardware</a:t>
            </a:r>
          </a:p>
          <a:p>
            <a:pPr lvl="1"/>
            <a:r>
              <a:rPr lang="es-ES" dirty="0"/>
              <a:t>Mecánica</a:t>
            </a:r>
          </a:p>
          <a:p>
            <a:pPr lvl="1"/>
            <a:r>
              <a:rPr lang="es-ES" dirty="0"/>
              <a:t>Firmware básico</a:t>
            </a:r>
          </a:p>
          <a:p>
            <a:r>
              <a:rPr lang="es-ES" dirty="0"/>
              <a:t>Proyectos de apoyo a realización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AB5BAB-38A8-4425-8B1A-BDBF98B9B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62" y="2787647"/>
            <a:ext cx="5630517" cy="37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99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Hardware de los robots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02023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Microcontrolador</a:t>
            </a:r>
          </a:p>
          <a:p>
            <a:r>
              <a:rPr lang="es-ES" dirty="0"/>
              <a:t>Motores</a:t>
            </a:r>
          </a:p>
          <a:p>
            <a:r>
              <a:rPr lang="es-ES" dirty="0"/>
              <a:t>Drivers de motores</a:t>
            </a:r>
          </a:p>
          <a:p>
            <a:r>
              <a:rPr lang="es-ES" dirty="0"/>
              <a:t>Sensores de línea</a:t>
            </a:r>
          </a:p>
          <a:p>
            <a:r>
              <a:rPr lang="es-ES" dirty="0" err="1"/>
              <a:t>Encoders</a:t>
            </a:r>
            <a:endParaRPr lang="es-ES" dirty="0"/>
          </a:p>
          <a:p>
            <a:r>
              <a:rPr lang="es-ES" dirty="0"/>
              <a:t>Comunicación inalámbrica</a:t>
            </a:r>
          </a:p>
          <a:p>
            <a:r>
              <a:rPr lang="es-ES" dirty="0"/>
              <a:t>Baterías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EE06C27-97CF-4C8C-BEA0-259DB3862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57" y="2690190"/>
            <a:ext cx="4998273" cy="374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59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MICROCONTROLADOR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2"/>
            <a:ext cx="9613861" cy="3944657"/>
          </a:xfrm>
          <a:prstGeom prst="rect">
            <a:avLst/>
          </a:prstGeom>
        </p:spPr>
        <p:txBody>
          <a:bodyPr vert="horz" lIns="91440" tIns="45720" rIns="91440" bIns="45720" numCol="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Arduino (ATMEL)</a:t>
            </a:r>
          </a:p>
          <a:p>
            <a:r>
              <a:rPr lang="es-ES" dirty="0"/>
              <a:t>ARM</a:t>
            </a:r>
          </a:p>
          <a:p>
            <a:r>
              <a:rPr lang="es-ES" dirty="0" err="1"/>
              <a:t>Cortex</a:t>
            </a:r>
            <a:r>
              <a:rPr lang="es-ES" dirty="0"/>
              <a:t>-ARM</a:t>
            </a:r>
          </a:p>
          <a:p>
            <a:pPr lvl="1"/>
            <a:r>
              <a:rPr lang="es-ES" dirty="0"/>
              <a:t>STM32F0 – F4</a:t>
            </a:r>
          </a:p>
          <a:p>
            <a:r>
              <a:rPr lang="es-ES" dirty="0"/>
              <a:t>PIC</a:t>
            </a:r>
          </a:p>
          <a:p>
            <a:r>
              <a:rPr lang="es-ES" dirty="0" err="1"/>
              <a:t>dsPIC</a:t>
            </a:r>
            <a:endParaRPr lang="es-ES" dirty="0"/>
          </a:p>
          <a:p>
            <a:r>
              <a:rPr lang="es-ES" dirty="0"/>
              <a:t>…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882" y="3107208"/>
            <a:ext cx="2770716" cy="223036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28" y="2409553"/>
            <a:ext cx="2351503" cy="36952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161" y="2750157"/>
            <a:ext cx="2965157" cy="29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04180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marillo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FCA08"/>
    </a:accent1>
    <a:accent2>
      <a:srgbClr val="F8931D"/>
    </a:accent2>
    <a:accent3>
      <a:srgbClr val="CE8D3E"/>
    </a:accent3>
    <a:accent4>
      <a:srgbClr val="EC7016"/>
    </a:accent4>
    <a:accent5>
      <a:srgbClr val="E64823"/>
    </a:accent5>
    <a:accent6>
      <a:srgbClr val="9C6A6A"/>
    </a:accent6>
    <a:hlink>
      <a:srgbClr val="2998E3"/>
    </a:hlink>
    <a:folHlink>
      <a:srgbClr val="7F723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1722</TotalTime>
  <Words>984</Words>
  <Application>Microsoft Office PowerPoint</Application>
  <PresentationFormat>Panorámica</PresentationFormat>
  <Paragraphs>251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5" baseType="lpstr">
      <vt:lpstr>Arial</vt:lpstr>
      <vt:lpstr>Calibri</vt:lpstr>
      <vt:lpstr>Robotaur Academy Italic</vt:lpstr>
      <vt:lpstr>Trebuchet MS</vt:lpstr>
      <vt:lpstr>Berlín</vt:lpstr>
      <vt:lpstr>Un repaso general a la competición de velocistas</vt:lpstr>
      <vt:lpstr>índice</vt:lpstr>
      <vt:lpstr>La competición</vt:lpstr>
      <vt:lpstr>Objetivo de la competición</vt:lpstr>
      <vt:lpstr>el circuito</vt:lpstr>
      <vt:lpstr>Los robots</vt:lpstr>
      <vt:lpstr>Tecnologías</vt:lpstr>
      <vt:lpstr>Hardware de los robots</vt:lpstr>
      <vt:lpstr>MICROCONTROLADOR</vt:lpstr>
      <vt:lpstr>Motores</vt:lpstr>
      <vt:lpstr>Drivers de motores</vt:lpstr>
      <vt:lpstr>Sensores de línea</vt:lpstr>
      <vt:lpstr>encoders</vt:lpstr>
      <vt:lpstr>Comunicación inalámbrica</vt:lpstr>
      <vt:lpstr>Baterías de litio-polímero</vt:lpstr>
      <vt:lpstr>Mecánica de los robots</vt:lpstr>
      <vt:lpstr>Dimensiones del robot</vt:lpstr>
      <vt:lpstr>Peso y centro de masas del robot</vt:lpstr>
      <vt:lpstr>Relación motriz</vt:lpstr>
      <vt:lpstr>Separación de sensores de línea</vt:lpstr>
      <vt:lpstr>Ruedas y Adherencia</vt:lpstr>
      <vt:lpstr>Sistemas para aumentar la adherencia</vt:lpstr>
      <vt:lpstr>Firmware básico de los robots</vt:lpstr>
      <vt:lpstr>Calibración de los sensores</vt:lpstr>
      <vt:lpstr>Seguimiento de línea con PID</vt:lpstr>
      <vt:lpstr>calibración del PID</vt:lpstr>
      <vt:lpstr>Proyectos de apoyo a realización</vt:lpstr>
      <vt:lpstr>Referencias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resaj</cp:lastModifiedBy>
  <cp:revision>193</cp:revision>
  <dcterms:created xsi:type="dcterms:W3CDTF">2016-11-04T09:25:46Z</dcterms:created>
  <dcterms:modified xsi:type="dcterms:W3CDTF">2019-11-25T18:54:32Z</dcterms:modified>
</cp:coreProperties>
</file>